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48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30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305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306" r:id="rId40"/>
    <p:sldId id="297" r:id="rId41"/>
    <p:sldId id="298" r:id="rId42"/>
    <p:sldId id="299" r:id="rId43"/>
    <p:sldId id="300" r:id="rId44"/>
    <p:sldId id="301" r:id="rId45"/>
    <p:sldId id="302" r:id="rId46"/>
    <p:sldId id="303" r:id="rId4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E77"/>
    <a:srgbClr val="1A2286"/>
    <a:srgbClr val="1B238D"/>
    <a:srgbClr val="1F28A1"/>
    <a:srgbClr val="000066"/>
    <a:srgbClr val="FFFF00"/>
    <a:srgbClr val="FF0066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25" autoAdjust="0"/>
    <p:restoredTop sz="93204" autoAdjust="0"/>
  </p:normalViewPr>
  <p:slideViewPr>
    <p:cSldViewPr snapToGrid="0">
      <p:cViewPr>
        <p:scale>
          <a:sx n="100" d="100"/>
          <a:sy n="100" d="100"/>
        </p:scale>
        <p:origin x="-952" y="-3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70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70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A4BE742-F341-9148-A94E-C374EDF983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2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35ED09-34E2-4804-B025-A5AF16BAD197}" type="slidenum">
              <a:rPr lang="en-US"/>
              <a:pPr/>
              <a:t>2</a:t>
            </a:fld>
            <a:endParaRPr lang="en-US" dirty="0"/>
          </a:p>
        </p:txBody>
      </p:sp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19B0F2-DC3A-4FC5-9045-5ABCB903D142}" type="slidenum">
              <a:rPr lang="en-US"/>
              <a:pPr/>
              <a:t>3</a:t>
            </a:fld>
            <a:endParaRPr lang="en-US" dirty="0"/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09800" y="685800"/>
            <a:ext cx="2438400" cy="1828800"/>
          </a:xfrm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9" y="2667001"/>
            <a:ext cx="5639097" cy="5790595"/>
          </a:xfrm>
        </p:spPr>
        <p:txBody>
          <a:bodyPr/>
          <a:lstStyle/>
          <a:p>
            <a:pPr algn="just"/>
            <a:endParaRPr lang="en-GB" dirty="0">
              <a:cs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46C682-04DE-41B3-816F-D54FF048B3F3}" type="slidenum">
              <a:rPr lang="en-US"/>
              <a:pPr/>
              <a:t>46</a:t>
            </a:fld>
            <a:endParaRPr lang="en-US" dirty="0"/>
          </a:p>
        </p:txBody>
      </p:sp>
      <p:sp>
        <p:nvSpPr>
          <p:cNvPr id="19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09800" y="685800"/>
            <a:ext cx="2438400" cy="1828800"/>
          </a:xfrm>
          <a:ln/>
        </p:spPr>
      </p:sp>
      <p:sp>
        <p:nvSpPr>
          <p:cNvPr id="195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9" y="2667001"/>
            <a:ext cx="5639097" cy="5790595"/>
          </a:xfrm>
        </p:spPr>
        <p:txBody>
          <a:bodyPr/>
          <a:lstStyle/>
          <a:p>
            <a:pPr algn="just"/>
            <a:endParaRPr lang="en-GB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7600" y="2130425"/>
            <a:ext cx="73406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9380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xmlns:p14="http://schemas.microsoft.com/office/powerpoint/2010/main"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128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6425" y="274638"/>
            <a:ext cx="1730375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63713" y="274638"/>
            <a:ext cx="5040312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5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763713" y="274638"/>
            <a:ext cx="6923087" cy="585152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107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1" y="274638"/>
            <a:ext cx="7708900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77901" y="1600200"/>
            <a:ext cx="7708900" cy="21859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7901" y="3938588"/>
            <a:ext cx="7708900" cy="218757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932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713" y="274638"/>
            <a:ext cx="6923087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763713" y="1600200"/>
            <a:ext cx="3384550" cy="45259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00663" y="1600200"/>
            <a:ext cx="3386137" cy="45259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381750"/>
            <a:ext cx="2133600" cy="3397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BDF85106-AC1E-B04B-98E8-4099A3202C1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29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9451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xmlns:p14="http://schemas.microsoft.com/office/powerpoint/2010/main" presetID="9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xmlns:p14="http://schemas.microsoft.com/office/powerpoint/2010/main"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599" y="4406900"/>
            <a:ext cx="7377113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599" y="2906713"/>
            <a:ext cx="7377113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2112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369728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1901" y="1600200"/>
            <a:ext cx="36449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3302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7100" y="1535113"/>
            <a:ext cx="35702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7100" y="2174875"/>
            <a:ext cx="35702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4100" y="1535113"/>
            <a:ext cx="38227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6800" y="2174875"/>
            <a:ext cx="3810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330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3251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0337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5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273050"/>
            <a:ext cx="48006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55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4327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7687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1" y="274638"/>
            <a:ext cx="7543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Heading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55701" y="1600200"/>
            <a:ext cx="75311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61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2" r:id="rId14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>
              <a:lumMod val="50000"/>
            </a:schemeClr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accent2">
              <a:lumMod val="75000"/>
            </a:schemeClr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3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Relationship Id="rId3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Relationship Id="rId3" Type="http://schemas.openxmlformats.org/officeDocument/2006/relationships/image" Target="../media/image44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Relationship Id="rId3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Multilevel Linear Models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mtClean="0"/>
              <a:t>Prof.</a:t>
            </a:r>
            <a:r>
              <a:rPr lang="en-GB" dirty="0" smtClean="0"/>
              <a:t> Andy Field</a:t>
            </a:r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Fixed vs. Random Coefficients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Intercepts and slopes can be fixed or random</a:t>
            </a:r>
          </a:p>
          <a:p>
            <a:pPr lvl="1"/>
            <a:r>
              <a:rPr lang="en-US" dirty="0" smtClean="0"/>
              <a:t>In OLS regression they are fixed</a:t>
            </a:r>
          </a:p>
          <a:p>
            <a:r>
              <a:rPr lang="en-US" dirty="0" smtClean="0"/>
              <a:t>Fixed Coefficients</a:t>
            </a:r>
          </a:p>
          <a:p>
            <a:pPr lvl="1"/>
            <a:r>
              <a:rPr lang="en-US" dirty="0" smtClean="0"/>
              <a:t>Intercepts/slopes are assumed to be the same across different contexts</a:t>
            </a:r>
          </a:p>
          <a:p>
            <a:r>
              <a:rPr lang="en-US" dirty="0" smtClean="0"/>
              <a:t>Random Coefficients</a:t>
            </a:r>
          </a:p>
          <a:p>
            <a:pPr lvl="1"/>
            <a:r>
              <a:rPr lang="en-US" dirty="0" smtClean="0"/>
              <a:t>Intercepts/slopes are allowed to vary across different contexts</a:t>
            </a:r>
          </a:p>
          <a:p>
            <a:endParaRPr lang="en-GB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Intercept, Fixed Slope</a:t>
            </a:r>
            <a:endParaRPr lang="en-GB" dirty="0"/>
          </a:p>
        </p:txBody>
      </p:sp>
      <p:pic>
        <p:nvPicPr>
          <p:cNvPr id="5" name="Picture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1409700"/>
            <a:ext cx="54864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Fixed Intercept, Random </a:t>
            </a:r>
            <a:r>
              <a:rPr lang="en-GB" dirty="0" smtClean="0"/>
              <a:t>Slope</a:t>
            </a:r>
            <a:endParaRPr lang="en-GB" dirty="0"/>
          </a:p>
        </p:txBody>
      </p:sp>
      <p:pic>
        <p:nvPicPr>
          <p:cNvPr id="6" name="Picture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60596" y="1473200"/>
            <a:ext cx="4928616" cy="4919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Random Intercept, Random </a:t>
            </a:r>
            <a:r>
              <a:rPr lang="en-GB" dirty="0" smtClean="0"/>
              <a:t>Slope</a:t>
            </a:r>
            <a:endParaRPr lang="en-GB" dirty="0"/>
          </a:p>
        </p:txBody>
      </p:sp>
      <p:pic>
        <p:nvPicPr>
          <p:cNvPr id="5" name="Picture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1524000"/>
            <a:ext cx="5124450" cy="483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to Represent These Models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58138" cy="685800"/>
          </a:xfrm>
        </p:spPr>
        <p:txBody>
          <a:bodyPr/>
          <a:lstStyle/>
          <a:p>
            <a:r>
              <a:rPr lang="en-GB" dirty="0" smtClean="0"/>
              <a:t>Fixed Intercepts and Slopes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828800"/>
            <a:ext cx="4241800" cy="4445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914400" y="2286000"/>
            <a:ext cx="7758138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Random Intercepts and Fixed Slopes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550" y="2819400"/>
            <a:ext cx="2197100" cy="8255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914400" y="3657600"/>
            <a:ext cx="7758138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Fixed Intercepts and Random Slopes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5500" y="4267200"/>
            <a:ext cx="2235200" cy="9906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66800" y="5029200"/>
            <a:ext cx="7758138" cy="685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Random Intercepts and Random Slopes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1850" y="5638800"/>
            <a:ext cx="2222500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Adding another predictor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24000"/>
            <a:ext cx="7758138" cy="4953000"/>
          </a:xfrm>
        </p:spPr>
        <p:txBody>
          <a:bodyPr/>
          <a:lstStyle/>
          <a:p>
            <a:r>
              <a:rPr lang="en-GB" dirty="0" smtClean="0"/>
              <a:t>Imagine we wanted to add </a:t>
            </a:r>
            <a:r>
              <a:rPr lang="en-GB" i="1" dirty="0" smtClean="0"/>
              <a:t>quality of life before surgery</a:t>
            </a:r>
            <a:r>
              <a:rPr lang="en-GB" dirty="0" smtClean="0"/>
              <a:t> to the model:</a:t>
            </a:r>
          </a:p>
          <a:p>
            <a:endParaRPr lang="en-GB" dirty="0" smtClean="0"/>
          </a:p>
          <a:p>
            <a:r>
              <a:rPr lang="en-GB" dirty="0" smtClean="0"/>
              <a:t>We can predict a given person’s quality of life after surgery: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769" y="2641600"/>
            <a:ext cx="6065393" cy="4554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100" y="4597400"/>
            <a:ext cx="6604000" cy="584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Assessing the fit and c</a:t>
            </a:r>
            <a:r>
              <a:rPr lang="en-GB" dirty="0" smtClean="0"/>
              <a:t>omparing </a:t>
            </a:r>
            <a:r>
              <a:rPr lang="en-GB" dirty="0" smtClean="0"/>
              <a:t>Models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Assessing </a:t>
            </a:r>
            <a:r>
              <a:rPr lang="en-GB" dirty="0" smtClean="0"/>
              <a:t>fit</a:t>
            </a:r>
          </a:p>
          <a:p>
            <a:pPr lvl="1"/>
            <a:r>
              <a:rPr lang="en-GB" dirty="0" smtClean="0"/>
              <a:t>AIC</a:t>
            </a:r>
          </a:p>
          <a:p>
            <a:pPr lvl="1"/>
            <a:r>
              <a:rPr lang="en-GB" dirty="0" smtClean="0"/>
              <a:t>AICC</a:t>
            </a:r>
            <a:endParaRPr lang="en-GB" dirty="0" smtClean="0"/>
          </a:p>
          <a:p>
            <a:pPr lvl="1"/>
            <a:r>
              <a:rPr lang="en-GB" dirty="0" smtClean="0"/>
              <a:t>BIC</a:t>
            </a:r>
          </a:p>
          <a:p>
            <a:pPr lvl="1"/>
            <a:r>
              <a:rPr lang="en-GB" dirty="0" smtClean="0"/>
              <a:t>CAIC</a:t>
            </a:r>
          </a:p>
          <a:p>
            <a:r>
              <a:rPr lang="en-GB" dirty="0"/>
              <a:t>Models should be built up gradually</a:t>
            </a:r>
          </a:p>
          <a:p>
            <a:pPr lvl="1"/>
            <a:r>
              <a:rPr lang="en-GB" dirty="0"/>
              <a:t>Start with fixed coefficients</a:t>
            </a:r>
          </a:p>
          <a:p>
            <a:pPr lvl="1"/>
            <a:r>
              <a:rPr lang="en-GB" dirty="0"/>
              <a:t>Change 1 aspect of the model and compare to the previous with the change in the -2loglikelihood</a:t>
            </a:r>
          </a:p>
          <a:p>
            <a:endParaRPr lang="en-GB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Covariance Structures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 smtClean="0"/>
              <a:t>Variance components</a:t>
            </a:r>
          </a:p>
          <a:p>
            <a:pPr lvl="1"/>
            <a:r>
              <a:rPr lang="en-GB" dirty="0" smtClean="0"/>
              <a:t>Random effects are independent with similar variances</a:t>
            </a:r>
          </a:p>
          <a:p>
            <a:r>
              <a:rPr lang="en-GB" dirty="0" smtClean="0"/>
              <a:t> Diagonal</a:t>
            </a:r>
          </a:p>
          <a:p>
            <a:pPr lvl="1"/>
            <a:r>
              <a:rPr lang="en-GB" dirty="0" smtClean="0"/>
              <a:t>Random effects are independent with different variances</a:t>
            </a:r>
          </a:p>
          <a:p>
            <a:r>
              <a:rPr lang="en-GB" dirty="0" smtClean="0"/>
              <a:t>AR(1)</a:t>
            </a:r>
          </a:p>
          <a:p>
            <a:pPr lvl="1"/>
            <a:r>
              <a:rPr lang="en-GB" dirty="0" smtClean="0"/>
              <a:t>Random effects are related with data points closer in time being more similar than those distant in time</a:t>
            </a:r>
          </a:p>
          <a:p>
            <a:pPr lvl="1"/>
            <a:r>
              <a:rPr lang="en-GB" dirty="0" smtClean="0"/>
              <a:t>Variances of random effects are similar</a:t>
            </a:r>
          </a:p>
          <a:p>
            <a:r>
              <a:rPr lang="en-GB" dirty="0" smtClean="0"/>
              <a:t>Unstructured</a:t>
            </a:r>
          </a:p>
          <a:p>
            <a:pPr lvl="1"/>
            <a:r>
              <a:rPr lang="en-GB" dirty="0" smtClean="0"/>
              <a:t>Covariances and variances of random effects are unpredictable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endParaRPr lang="en-GB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202" y="0"/>
            <a:ext cx="2717798" cy="25087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Centring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Group</a:t>
            </a:r>
            <a:r>
              <a:rPr lang="en-GB" dirty="0" smtClean="0"/>
              <a:t>-mean centring</a:t>
            </a:r>
          </a:p>
          <a:p>
            <a:pPr lvl="1"/>
            <a:r>
              <a:rPr lang="en-GB" dirty="0" smtClean="0"/>
              <a:t>Take each score and subtract from it the mean of scores from the same group (for that variable)</a:t>
            </a:r>
          </a:p>
          <a:p>
            <a:r>
              <a:rPr lang="en-GB" dirty="0" smtClean="0"/>
              <a:t>Effects of centring in multilevel models</a:t>
            </a:r>
          </a:p>
          <a:p>
            <a:pPr lvl="1"/>
            <a:r>
              <a:rPr lang="en-GB" dirty="0" smtClean="0"/>
              <a:t>The effects are complicated</a:t>
            </a:r>
          </a:p>
          <a:p>
            <a:pPr lvl="1"/>
            <a:r>
              <a:rPr lang="en-GB" dirty="0" smtClean="0"/>
              <a:t>Models using centred variables </a:t>
            </a:r>
            <a:r>
              <a:rPr lang="en-GB" i="1" dirty="0" smtClean="0"/>
              <a:t>tend</a:t>
            </a:r>
            <a:r>
              <a:rPr lang="en-GB" dirty="0" smtClean="0"/>
              <a:t> to be more stable</a:t>
            </a:r>
          </a:p>
          <a:p>
            <a:pPr lvl="1"/>
            <a:r>
              <a:rPr lang="en-GB" dirty="0" smtClean="0"/>
              <a:t>It can help with problems of multicollinearity</a:t>
            </a:r>
          </a:p>
          <a:p>
            <a:pPr lvl="1"/>
            <a:endParaRPr lang="en-GB" dirty="0" smtClean="0"/>
          </a:p>
          <a:p>
            <a:endParaRPr lang="en-GB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Multilevel Models on SPSS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768" y="1587500"/>
            <a:ext cx="8206232" cy="387400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Slide </a:t>
            </a:r>
            <a:fld id="{0E6FAA08-CC7E-4FA9-B7D2-2B3F6B6BE2C8}" type="slidenum">
              <a:rPr lang="en-US"/>
              <a:pPr/>
              <a:t>2</a:t>
            </a:fld>
            <a:endParaRPr lang="en-US" dirty="0"/>
          </a:p>
        </p:txBody>
      </p:sp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913" y="323850"/>
            <a:ext cx="7561262" cy="1428750"/>
          </a:xfrm>
        </p:spPr>
        <p:txBody>
          <a:bodyPr/>
          <a:lstStyle/>
          <a:p>
            <a:r>
              <a:rPr lang="en-GB" dirty="0" smtClean="0"/>
              <a:t>Aims</a:t>
            </a:r>
            <a:endParaRPr lang="en-GB" dirty="0"/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31913" y="1687513"/>
            <a:ext cx="7473950" cy="433387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90000"/>
              </a:lnSpc>
            </a:pPr>
            <a:r>
              <a:rPr lang="en-GB" sz="3200" dirty="0" smtClean="0"/>
              <a:t>Multilevel Models</a:t>
            </a:r>
          </a:p>
          <a:p>
            <a:pPr lvl="1">
              <a:lnSpc>
                <a:spcPct val="90000"/>
              </a:lnSpc>
            </a:pPr>
            <a:r>
              <a:rPr lang="en-GB" dirty="0" smtClean="0"/>
              <a:t>Hierarchical Data</a:t>
            </a:r>
            <a:endParaRPr lang="en-GB" sz="2800" dirty="0" smtClean="0"/>
          </a:p>
          <a:p>
            <a:pPr lvl="1">
              <a:lnSpc>
                <a:spcPct val="90000"/>
              </a:lnSpc>
            </a:pPr>
            <a:r>
              <a:rPr lang="en-GB" sz="2800" dirty="0" smtClean="0"/>
              <a:t>Intraclass Correlation</a:t>
            </a:r>
          </a:p>
          <a:p>
            <a:pPr lvl="1">
              <a:lnSpc>
                <a:spcPct val="90000"/>
              </a:lnSpc>
            </a:pPr>
            <a:r>
              <a:rPr lang="en-GB" sz="2800" dirty="0" smtClean="0"/>
              <a:t>Benefits</a:t>
            </a:r>
          </a:p>
          <a:p>
            <a:pPr lvl="1">
              <a:lnSpc>
                <a:spcPct val="90000"/>
              </a:lnSpc>
            </a:pPr>
            <a:r>
              <a:rPr lang="en-GB" dirty="0" smtClean="0"/>
              <a:t>Fixed and Random Coefficients</a:t>
            </a:r>
          </a:p>
          <a:p>
            <a:pPr lvl="1">
              <a:lnSpc>
                <a:spcPct val="90000"/>
              </a:lnSpc>
            </a:pPr>
            <a:r>
              <a:rPr lang="en-GB" sz="2800" dirty="0" smtClean="0"/>
              <a:t>Comparing Models</a:t>
            </a:r>
          </a:p>
          <a:p>
            <a:pPr lvl="1">
              <a:lnSpc>
                <a:spcPct val="90000"/>
              </a:lnSpc>
            </a:pPr>
            <a:r>
              <a:rPr lang="en-GB" dirty="0" smtClean="0"/>
              <a:t>Covariance Structures</a:t>
            </a:r>
          </a:p>
          <a:p>
            <a:pPr lvl="1">
              <a:lnSpc>
                <a:spcPct val="90000"/>
              </a:lnSpc>
            </a:pPr>
            <a:r>
              <a:rPr lang="en-GB" sz="2800" dirty="0" smtClean="0"/>
              <a:t>Centring</a:t>
            </a:r>
          </a:p>
          <a:p>
            <a:pPr lvl="1">
              <a:lnSpc>
                <a:spcPct val="90000"/>
              </a:lnSpc>
            </a:pPr>
            <a:r>
              <a:rPr lang="en-GB" sz="2800" dirty="0" smtClean="0"/>
              <a:t>Conducting and Interpreting an example analysis</a:t>
            </a:r>
          </a:p>
          <a:p>
            <a:pPr>
              <a:lnSpc>
                <a:spcPct val="90000"/>
              </a:lnSpc>
            </a:pPr>
            <a:r>
              <a:rPr lang="en-GB" sz="3600" dirty="0" smtClean="0"/>
              <a:t>Growth Models</a:t>
            </a:r>
          </a:p>
          <a:p>
            <a:pPr lvl="1">
              <a:lnSpc>
                <a:spcPct val="90000"/>
              </a:lnSpc>
            </a:pPr>
            <a:r>
              <a:rPr lang="en-GB" dirty="0" smtClean="0"/>
              <a:t>Types of Growth Model</a:t>
            </a:r>
          </a:p>
          <a:p>
            <a:pPr lvl="1">
              <a:lnSpc>
                <a:spcPct val="90000"/>
              </a:lnSpc>
            </a:pPr>
            <a:r>
              <a:rPr lang="en-GB" dirty="0" smtClean="0"/>
              <a:t>Conducting and Interpreting an example analysis</a:t>
            </a:r>
          </a:p>
          <a:p>
            <a:pPr lvl="1">
              <a:lnSpc>
                <a:spcPct val="90000"/>
              </a:lnSpc>
            </a:pPr>
            <a:endParaRPr lang="en-GB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7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3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7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37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7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7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37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7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37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40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7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6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37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90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37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18" grpId="0" autoUpdateAnimBg="0"/>
      <p:bldP spid="137219" grpId="0" build="p" bldLvl="3" autoUpdateAnimBg="0" advAuto="200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Multilevel Models: Defining Variables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300" y="1905000"/>
            <a:ext cx="3721100" cy="2578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88" y="1905000"/>
            <a:ext cx="3858260" cy="387400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2298700" y="4254500"/>
            <a:ext cx="3200400" cy="1143000"/>
          </a:xfrm>
          <a:prstGeom prst="line">
            <a:avLst/>
          </a:prstGeom>
          <a:ln>
            <a:solidFill>
              <a:srgbClr val="800000"/>
            </a:solidFill>
            <a:headEnd type="oval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Specifying Fixed Effects</a:t>
            </a:r>
            <a:endParaRPr lang="en-GB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527" y="1590357"/>
            <a:ext cx="5866789" cy="4419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Specifying Random Intercepts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87" y="1524000"/>
            <a:ext cx="5177409" cy="480644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247900" y="4864100"/>
            <a:ext cx="3429000" cy="533400"/>
          </a:xfrm>
          <a:prstGeom prst="ellipse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Oval 4"/>
          <p:cNvSpPr/>
          <p:nvPr/>
        </p:nvSpPr>
        <p:spPr>
          <a:xfrm>
            <a:off x="4953000" y="2501900"/>
            <a:ext cx="1219200" cy="419100"/>
          </a:xfrm>
          <a:prstGeom prst="ellipse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Output: Random Intercepts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00" y="1727200"/>
            <a:ext cx="60706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461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Output: Random </a:t>
            </a:r>
            <a:r>
              <a:rPr lang="en-GB" dirty="0" smtClean="0"/>
              <a:t>Intercepts II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296" y="1930400"/>
            <a:ext cx="7006971" cy="35135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Specifying Random Intercepts and Slopes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0" y="1473200"/>
            <a:ext cx="5354828" cy="496773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3441700" y="3098800"/>
            <a:ext cx="1524000" cy="0"/>
          </a:xfrm>
          <a:prstGeom prst="straightConnector1">
            <a:avLst/>
          </a:prstGeom>
          <a:ln>
            <a:solidFill>
              <a:srgbClr val="800000"/>
            </a:solidFill>
            <a:headEnd type="oval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Output: Random Slopes and Intercepts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930400"/>
            <a:ext cx="7277100" cy="3676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Estimating Covariance between Intercepts and Slopes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893" y="1866893"/>
            <a:ext cx="4763262" cy="4444746"/>
          </a:xfrm>
          <a:prstGeom prst="rect">
            <a:avLst/>
          </a:prstGeom>
        </p:spPr>
      </p:pic>
      <p:pic>
        <p:nvPicPr>
          <p:cNvPr id="4" name="Picture 3" descr="unstructur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392" y="3860793"/>
            <a:ext cx="3632886" cy="27184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800600" y="2641600"/>
            <a:ext cx="2730500" cy="1143000"/>
          </a:xfrm>
          <a:prstGeom prst="straightConnector1">
            <a:avLst/>
          </a:prstGeom>
          <a:ln>
            <a:solidFill>
              <a:srgbClr val="800000"/>
            </a:solidFill>
            <a:headEnd type="oval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Random Slopes and Intercepts that Covary</a:t>
            </a:r>
            <a:endParaRPr lang="en-GB" dirty="0"/>
          </a:p>
        </p:txBody>
      </p:sp>
      <p:pic>
        <p:nvPicPr>
          <p:cNvPr id="11" name="Picture 10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447800"/>
            <a:ext cx="3506116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1447800"/>
            <a:ext cx="3975252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3000" y="3048000"/>
            <a:ext cx="6629400" cy="1568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43000" y="4648200"/>
            <a:ext cx="7233922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Model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793" y="1422393"/>
            <a:ext cx="6737985" cy="47834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358" y="0"/>
            <a:ext cx="2425641" cy="22098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Slide </a:t>
            </a:r>
            <a:fld id="{A5CF12BE-9505-4C4D-9E65-D5C9A067775C}" type="slidenum">
              <a:rPr lang="en-US"/>
              <a:pPr/>
              <a:t>3</a:t>
            </a:fld>
            <a:endParaRPr lang="en-US" dirty="0"/>
          </a:p>
        </p:txBody>
      </p:sp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258888" y="196850"/>
            <a:ext cx="7634287" cy="1438275"/>
          </a:xfrm>
        </p:spPr>
        <p:txBody>
          <a:bodyPr/>
          <a:lstStyle/>
          <a:p>
            <a:r>
              <a:rPr lang="en-GB" dirty="0" smtClean="0"/>
              <a:t>Hierarchical Data</a:t>
            </a:r>
            <a:endParaRPr lang="en-GB" dirty="0"/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76375" y="1744663"/>
            <a:ext cx="7216775" cy="42052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Data structures are often hierarchical</a:t>
            </a:r>
          </a:p>
          <a:p>
            <a:pPr>
              <a:lnSpc>
                <a:spcPct val="90000"/>
              </a:lnSpc>
            </a:pPr>
            <a:r>
              <a:rPr lang="en-GB" dirty="0" smtClean="0"/>
              <a:t>Examples:</a:t>
            </a:r>
          </a:p>
          <a:p>
            <a:pPr lvl="1">
              <a:lnSpc>
                <a:spcPct val="90000"/>
              </a:lnSpc>
            </a:pPr>
            <a:r>
              <a:rPr lang="en-GB" sz="2800" dirty="0" smtClean="0"/>
              <a:t>Children nested within classrooms</a:t>
            </a:r>
          </a:p>
          <a:p>
            <a:pPr lvl="1">
              <a:lnSpc>
                <a:spcPct val="90000"/>
              </a:lnSpc>
            </a:pPr>
            <a:r>
              <a:rPr lang="en-GB" dirty="0" smtClean="0"/>
              <a:t>Data points nested within people</a:t>
            </a:r>
          </a:p>
          <a:p>
            <a:pPr lvl="1">
              <a:lnSpc>
                <a:spcPct val="90000"/>
              </a:lnSpc>
            </a:pPr>
            <a:r>
              <a:rPr lang="en-GB" sz="2800" dirty="0" smtClean="0"/>
              <a:t>Employees nested within organisations</a:t>
            </a:r>
          </a:p>
          <a:p>
            <a:pPr lvl="1">
              <a:lnSpc>
                <a:spcPct val="90000"/>
              </a:lnSpc>
            </a:pPr>
            <a:r>
              <a:rPr lang="en-GB" dirty="0" smtClean="0"/>
              <a:t>Patients nested within hospitals</a:t>
            </a:r>
          </a:p>
          <a:p>
            <a:pPr lvl="1">
              <a:lnSpc>
                <a:spcPct val="90000"/>
              </a:lnSpc>
            </a:pPr>
            <a:r>
              <a:rPr lang="en-GB" sz="2800" dirty="0" smtClean="0"/>
              <a:t>Patients nested within doctors nested within clinics</a:t>
            </a:r>
            <a:endParaRPr lang="en-GB" sz="2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8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8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8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8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38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8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38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8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2" grpId="0" autoUpdateAnimBg="0"/>
      <p:bldP spid="138243" grpId="0" build="p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Adding an Interaction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1498600"/>
            <a:ext cx="6648450" cy="45910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Specifying The Interaction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1181100"/>
            <a:ext cx="6743700" cy="51435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429000" y="3276600"/>
            <a:ext cx="1676400" cy="533400"/>
          </a:xfrm>
          <a:prstGeom prst="ellipse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662" y="274638"/>
            <a:ext cx="7758138" cy="792162"/>
          </a:xfrm>
        </p:spPr>
        <p:txBody>
          <a:bodyPr>
            <a:normAutofit/>
          </a:bodyPr>
          <a:lstStyle/>
          <a:p>
            <a:r>
              <a:rPr lang="en-GB" dirty="0" smtClean="0"/>
              <a:t>Output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1346191"/>
            <a:ext cx="5803392" cy="47908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826" y="1308100"/>
            <a:ext cx="3424174" cy="145643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662" y="274638"/>
            <a:ext cx="7758138" cy="792162"/>
          </a:xfrm>
        </p:spPr>
        <p:txBody>
          <a:bodyPr>
            <a:normAutofit/>
          </a:bodyPr>
          <a:lstStyle/>
          <a:p>
            <a:r>
              <a:rPr lang="en-GB" dirty="0" smtClean="0"/>
              <a:t>Follow Up Analysis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1143000" y="1459468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800000"/>
                </a:solidFill>
              </a:rPr>
              <a:t>Surgery for Cosmetic Reasons</a:t>
            </a:r>
            <a:endParaRPr lang="en-GB" dirty="0">
              <a:solidFill>
                <a:srgbClr val="8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19200" y="39624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800000"/>
                </a:solidFill>
              </a:rPr>
              <a:t>Surgery for a Physical </a:t>
            </a:r>
            <a:r>
              <a:rPr lang="en-GB" dirty="0" smtClean="0">
                <a:solidFill>
                  <a:srgbClr val="800000"/>
                </a:solidFill>
              </a:rPr>
              <a:t>Reason</a:t>
            </a:r>
            <a:endParaRPr lang="en-GB" dirty="0">
              <a:solidFill>
                <a:srgbClr val="8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930400"/>
            <a:ext cx="6724650" cy="1695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0" y="4432300"/>
            <a:ext cx="6781800" cy="16954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Growth Models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Growth models look at </a:t>
            </a:r>
            <a:r>
              <a:rPr lang="en-US" dirty="0" smtClean="0"/>
              <a:t>the rate of change of a variable over time</a:t>
            </a:r>
          </a:p>
          <a:p>
            <a:pPr lvl="1"/>
            <a:r>
              <a:rPr lang="en-US" dirty="0" smtClean="0"/>
              <a:t>Depression over 8 weeks of treatment</a:t>
            </a:r>
          </a:p>
          <a:p>
            <a:pPr lvl="1"/>
            <a:r>
              <a:rPr lang="en-US" dirty="0" smtClean="0"/>
              <a:t>Back pain over 10 weeks of physiotherapy</a:t>
            </a:r>
          </a:p>
          <a:p>
            <a:pPr lvl="1"/>
            <a:r>
              <a:rPr lang="en-US" dirty="0" smtClean="0"/>
              <a:t>Profits over months of the year</a:t>
            </a:r>
          </a:p>
          <a:p>
            <a:pPr lvl="1"/>
            <a:r>
              <a:rPr lang="en-US" dirty="0" smtClean="0"/>
              <a:t>Radioactive decay</a:t>
            </a:r>
          </a:p>
          <a:p>
            <a:pPr lvl="1"/>
            <a:endParaRPr lang="en-GB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Types of Growth Curve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4508500"/>
            <a:ext cx="2612644" cy="2349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1270000"/>
            <a:ext cx="7528560" cy="333502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An Example: The `Honeymoon Period’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28662" y="1600200"/>
            <a:ext cx="7758138" cy="47244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Speed Dating Event</a:t>
            </a:r>
          </a:p>
          <a:p>
            <a:pPr lvl="1"/>
            <a:r>
              <a:rPr lang="en-US" dirty="0" smtClean="0"/>
              <a:t>After a speed dating event data were collected on all people who ended up in a relationship with the person that they met on the speed-dating night.</a:t>
            </a:r>
          </a:p>
          <a:p>
            <a:pPr lvl="1"/>
            <a:r>
              <a:rPr lang="en-US" dirty="0" smtClean="0"/>
              <a:t>None of the people measured were in the same relationship.</a:t>
            </a:r>
          </a:p>
          <a:p>
            <a:r>
              <a:rPr lang="en-US" dirty="0" smtClean="0"/>
              <a:t>Satisfaction_Baseline</a:t>
            </a:r>
          </a:p>
          <a:p>
            <a:pPr lvl="1"/>
            <a:r>
              <a:rPr lang="en-US" dirty="0" smtClean="0"/>
              <a:t>A10-point scale (0 = completely dissatisfied, 10 = completely satisfied)</a:t>
            </a:r>
          </a:p>
          <a:p>
            <a:r>
              <a:rPr lang="en-US" dirty="0" smtClean="0"/>
              <a:t>Satisfaction_6_Months</a:t>
            </a:r>
          </a:p>
          <a:p>
            <a:pPr lvl="1"/>
            <a:r>
              <a:rPr lang="en-US" dirty="0" smtClean="0"/>
              <a:t>Life satisfaction at 6 months (0-10)</a:t>
            </a:r>
          </a:p>
          <a:p>
            <a:r>
              <a:rPr lang="en-US" dirty="0" smtClean="0"/>
              <a:t>Satisfaction_12_Months</a:t>
            </a:r>
          </a:p>
          <a:p>
            <a:pPr lvl="1"/>
            <a:r>
              <a:rPr lang="en-US" dirty="0" smtClean="0"/>
              <a:t>Life satisfaction at 12 months (0-10)</a:t>
            </a:r>
          </a:p>
          <a:p>
            <a:r>
              <a:rPr lang="en-US" dirty="0" smtClean="0"/>
              <a:t>Satisfaction_18_Months</a:t>
            </a:r>
          </a:p>
          <a:p>
            <a:pPr lvl="1"/>
            <a:r>
              <a:rPr lang="en-US" dirty="0" smtClean="0"/>
              <a:t>Life satisfaction at 18 months (0-10)</a:t>
            </a:r>
          </a:p>
          <a:p>
            <a:r>
              <a:rPr lang="en-US" dirty="0" smtClean="0"/>
              <a:t>Gender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Data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384300"/>
            <a:ext cx="7429500" cy="44196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Restructuring 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662" y="1600201"/>
            <a:ext cx="7758138" cy="1295400"/>
          </a:xfrm>
        </p:spPr>
        <p:txBody>
          <a:bodyPr>
            <a:normAutofit fontScale="55000" lnSpcReduction="20000"/>
          </a:bodyPr>
          <a:lstStyle/>
          <a:p>
            <a:r>
              <a:rPr lang="en-GB" dirty="0" smtClean="0"/>
              <a:t>Data Entry for multilevel models …</a:t>
            </a:r>
          </a:p>
          <a:p>
            <a:pPr lvl="1"/>
            <a:r>
              <a:rPr lang="en-GB" dirty="0" smtClean="0"/>
              <a:t>Like for regression, needs to be arranged so one instance of the outcome variable is represented in a row of the data editor.</a:t>
            </a:r>
          </a:p>
          <a:p>
            <a:pPr lvl="1"/>
            <a:r>
              <a:rPr lang="en-GB" dirty="0" smtClean="0"/>
              <a:t>But, in repeated measures designs we’re used to entering data so that instances of the outcome appear in different columns: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3035276"/>
            <a:ext cx="7379970" cy="327367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Entry for a Repeated </a:t>
            </a:r>
            <a:r>
              <a:rPr lang="en-US" dirty="0"/>
              <a:t>M</a:t>
            </a:r>
            <a:r>
              <a:rPr lang="en-US" dirty="0" smtClean="0"/>
              <a:t>easures </a:t>
            </a:r>
            <a:r>
              <a:rPr lang="en-US" dirty="0"/>
              <a:t>M</a:t>
            </a:r>
            <a:r>
              <a:rPr lang="en-US" dirty="0" smtClean="0"/>
              <a:t>ultilevel </a:t>
            </a:r>
            <a:r>
              <a:rPr lang="en-US" dirty="0"/>
              <a:t>M</a:t>
            </a:r>
            <a:r>
              <a:rPr lang="en-US" dirty="0" smtClean="0"/>
              <a:t>odel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385" y="1574800"/>
            <a:ext cx="6571615" cy="485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97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Two-Level Hierarchy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480" y="1930380"/>
            <a:ext cx="8161020" cy="300482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Growth Models in SPSS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5" y="1498600"/>
            <a:ext cx="3943350" cy="40233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506" y="1485900"/>
            <a:ext cx="4333494" cy="300837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930400" y="3378200"/>
            <a:ext cx="3429000" cy="1828800"/>
          </a:xfrm>
          <a:prstGeom prst="straightConnector1">
            <a:avLst/>
          </a:prstGeom>
          <a:ln>
            <a:solidFill>
              <a:srgbClr val="800000"/>
            </a:solidFill>
            <a:headEnd type="oval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Setting up the linear Polynomial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1485900"/>
            <a:ext cx="6507480" cy="494284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1" y="0"/>
            <a:ext cx="7543800" cy="1727200"/>
          </a:xfrm>
        </p:spPr>
        <p:txBody>
          <a:bodyPr>
            <a:normAutofit fontScale="90000"/>
          </a:bodyPr>
          <a:lstStyle/>
          <a:p>
            <a:r>
              <a:rPr lang="en-GB" dirty="0"/>
              <a:t>Specifying </a:t>
            </a:r>
            <a:r>
              <a:rPr lang="en-GB" dirty="0" smtClean="0"/>
              <a:t>Linear </a:t>
            </a:r>
            <a:r>
              <a:rPr lang="en-GB" dirty="0"/>
              <a:t>(</a:t>
            </a:r>
            <a:r>
              <a:rPr lang="en-GB" i="1" dirty="0"/>
              <a:t>Time</a:t>
            </a:r>
            <a:r>
              <a:rPr lang="en-GB" dirty="0" smtClean="0"/>
              <a:t>) and Quadratic </a:t>
            </a:r>
            <a:r>
              <a:rPr lang="en-GB" dirty="0"/>
              <a:t>(</a:t>
            </a:r>
            <a:r>
              <a:rPr lang="en-GB" i="1" dirty="0"/>
              <a:t>Time*</a:t>
            </a:r>
            <a:r>
              <a:rPr lang="en-GB" i="1" dirty="0" smtClean="0"/>
              <a:t>Time</a:t>
            </a:r>
            <a:r>
              <a:rPr lang="en-GB" dirty="0" smtClean="0"/>
              <a:t>) Trends</a:t>
            </a:r>
            <a:endParaRPr lang="en-GB" dirty="0"/>
          </a:p>
        </p:txBody>
      </p:sp>
      <p:pic>
        <p:nvPicPr>
          <p:cNvPr id="13" name="Picture 1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927" y="1895156"/>
            <a:ext cx="5866789" cy="441914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1" y="88900"/>
            <a:ext cx="7543800" cy="1328738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Specifying Linear (</a:t>
            </a:r>
            <a:r>
              <a:rPr lang="en-GB" i="1" dirty="0" smtClean="0"/>
              <a:t>Time</a:t>
            </a:r>
            <a:r>
              <a:rPr lang="en-GB" dirty="0" smtClean="0"/>
              <a:t>), Quadratic (</a:t>
            </a:r>
            <a:r>
              <a:rPr lang="en-GB" i="1" dirty="0" smtClean="0"/>
              <a:t>Time*Time</a:t>
            </a:r>
            <a:r>
              <a:rPr lang="en-GB" dirty="0" smtClean="0"/>
              <a:t>) and Cubic </a:t>
            </a:r>
            <a:r>
              <a:rPr lang="en-GB" dirty="0"/>
              <a:t>(</a:t>
            </a:r>
            <a:r>
              <a:rPr lang="en-GB" i="1" dirty="0" smtClean="0"/>
              <a:t>Time</a:t>
            </a:r>
            <a:r>
              <a:rPr lang="en-GB" i="1" dirty="0"/>
              <a:t>*</a:t>
            </a:r>
            <a:r>
              <a:rPr lang="en-GB" i="1" dirty="0" smtClean="0"/>
              <a:t>Time</a:t>
            </a:r>
            <a:r>
              <a:rPr lang="en-GB" dirty="0" smtClean="0"/>
              <a:t>) Trends</a:t>
            </a:r>
            <a:endParaRPr lang="en-GB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848" y="2123757"/>
            <a:ext cx="5866789" cy="441914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Specifying Random Effects</a:t>
            </a:r>
            <a:endParaRPr lang="en-GB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86" y="1284715"/>
            <a:ext cx="6250655" cy="5015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662" y="274638"/>
            <a:ext cx="7758138" cy="79216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Output from a Growth Model</a:t>
            </a:r>
            <a:endParaRPr lang="en-GB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2463800"/>
            <a:ext cx="6000750" cy="396875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975" y="917575"/>
            <a:ext cx="2978150" cy="1591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Slide </a:t>
            </a:r>
            <a:fld id="{B794C666-6DAB-45C1-8597-AFB6A4279463}" type="slidenum">
              <a:rPr lang="en-US"/>
              <a:pPr/>
              <a:t>46</a:t>
            </a:fld>
            <a:endParaRPr lang="en-US" dirty="0"/>
          </a:p>
        </p:txBody>
      </p:sp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 Sum Up …</a:t>
            </a:r>
            <a:endParaRPr lang="en-GB" dirty="0"/>
          </a:p>
        </p:txBody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2800" dirty="0" smtClean="0"/>
              <a:t>Data can be hierarchical and this hierarchical structure can be important.</a:t>
            </a:r>
          </a:p>
          <a:p>
            <a:pPr lvl="1"/>
            <a:r>
              <a:rPr lang="en-US" sz="2400" dirty="0" smtClean="0"/>
              <a:t>Most of the tests that you learn simply ignore the hierarchy.</a:t>
            </a:r>
          </a:p>
          <a:p>
            <a:r>
              <a:rPr lang="en-US" sz="2800" dirty="0" smtClean="0"/>
              <a:t>Hierarchical models are just a fancy regression in which you can estimate the variability in the slopes and intercepts within entities.</a:t>
            </a:r>
          </a:p>
          <a:p>
            <a:pPr lvl="1"/>
            <a:r>
              <a:rPr lang="en-US" sz="2400" dirty="0" smtClean="0"/>
              <a:t>i.e. slopes and intercepts can be random variables (allowed to vary) rather than fixed (assumed to be equal in different situations).</a:t>
            </a:r>
          </a:p>
          <a:p>
            <a:r>
              <a:rPr lang="en-US" sz="2800" dirty="0" smtClean="0"/>
              <a:t>Start with a model that ignores the hierarchy and then add in random intercepts and slopes to see if they improve the fit of the model.</a:t>
            </a:r>
          </a:p>
          <a:p>
            <a:r>
              <a:rPr lang="en-US" sz="2800" dirty="0" smtClean="0"/>
              <a:t>Growth curves model trends in the data over time</a:t>
            </a:r>
          </a:p>
          <a:p>
            <a:pPr lvl="1"/>
            <a:r>
              <a:rPr lang="en-US" sz="2400" dirty="0" smtClean="0"/>
              <a:t>These trends can also have variable intercepts and slopes.</a:t>
            </a:r>
            <a:endParaRPr lang="en-GB" sz="2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4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4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94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94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4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94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94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94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62" grpId="0" autoUpdateAnimBg="0"/>
      <p:bldP spid="194563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Three-Level Hierarchy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587480"/>
            <a:ext cx="8072120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Intraclass Correlation (ICC)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 smtClean="0"/>
              <a:t>Data from the same context will be more similar than data from different contexts</a:t>
            </a:r>
          </a:p>
          <a:p>
            <a:pPr lvl="1"/>
            <a:r>
              <a:rPr lang="en-GB" dirty="0" smtClean="0"/>
              <a:t>E.g. Children in the same class will perform more similarly than children from different classes</a:t>
            </a:r>
          </a:p>
          <a:p>
            <a:r>
              <a:rPr lang="en-GB" dirty="0" smtClean="0"/>
              <a:t>Lack of independence</a:t>
            </a:r>
          </a:p>
          <a:p>
            <a:pPr lvl="1"/>
            <a:r>
              <a:rPr lang="en-GB" dirty="0" smtClean="0"/>
              <a:t>Creates problems in ANOVA/Regression (correlated residuals)</a:t>
            </a:r>
          </a:p>
          <a:p>
            <a:r>
              <a:rPr lang="en-GB" dirty="0" smtClean="0"/>
              <a:t>The ICC measures the variability within contexts</a:t>
            </a:r>
          </a:p>
          <a:p>
            <a:pPr lvl="1"/>
            <a:r>
              <a:rPr lang="en-GB" dirty="0" smtClean="0"/>
              <a:t>E.g. the variability within classrooms</a:t>
            </a:r>
            <a:endParaRPr lang="en-GB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Benefits of Multilevel Models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 smtClean="0"/>
              <a:t>Homogeneity of regression slopes</a:t>
            </a:r>
          </a:p>
          <a:p>
            <a:pPr lvl="1"/>
            <a:r>
              <a:rPr lang="en-GB" dirty="0" smtClean="0"/>
              <a:t>Model the variability in regression slopes</a:t>
            </a:r>
          </a:p>
          <a:p>
            <a:r>
              <a:rPr lang="en-GB" dirty="0" smtClean="0"/>
              <a:t>Assumption of independence</a:t>
            </a:r>
          </a:p>
          <a:p>
            <a:pPr lvl="1"/>
            <a:r>
              <a:rPr lang="en-GB" dirty="0" smtClean="0"/>
              <a:t>You can model the relationships between cases</a:t>
            </a:r>
          </a:p>
          <a:p>
            <a:pPr lvl="1"/>
            <a:r>
              <a:rPr lang="en-GB" dirty="0" smtClean="0"/>
              <a:t>(Regression for repeated observations)</a:t>
            </a:r>
          </a:p>
          <a:p>
            <a:r>
              <a:rPr lang="en-GB" dirty="0" smtClean="0"/>
              <a:t>Missing Data</a:t>
            </a:r>
          </a:p>
          <a:p>
            <a:pPr lvl="1"/>
            <a:r>
              <a:rPr lang="en-GB" dirty="0" smtClean="0"/>
              <a:t>MLMs can cope with missing data</a:t>
            </a:r>
            <a:endParaRPr lang="en-GB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 Example: Cosmetic Surgery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smtClean="0"/>
              <a:t>Post_QoL</a:t>
            </a:r>
          </a:p>
          <a:p>
            <a:pPr lvl="1"/>
            <a:r>
              <a:rPr lang="en-US" dirty="0" smtClean="0"/>
              <a:t>This is a measure of quality of life after the cosmetic surgery.</a:t>
            </a:r>
          </a:p>
          <a:p>
            <a:r>
              <a:rPr lang="en-US" dirty="0" smtClean="0"/>
              <a:t>Base_QoL</a:t>
            </a:r>
          </a:p>
          <a:p>
            <a:pPr lvl="1"/>
            <a:r>
              <a:rPr lang="en-US" dirty="0" smtClean="0"/>
              <a:t>Quality of life before the surgery.</a:t>
            </a:r>
          </a:p>
          <a:p>
            <a:r>
              <a:rPr lang="en-US" dirty="0" smtClean="0"/>
              <a:t>Surgery</a:t>
            </a:r>
          </a:p>
          <a:p>
            <a:pPr lvl="1"/>
            <a:r>
              <a:rPr lang="en-US" dirty="0" smtClean="0"/>
              <a:t>A dummy variable that specifies whether the person has undergone cosmetic surgery (1) or whether they are on the waiting list (0).</a:t>
            </a:r>
          </a:p>
          <a:p>
            <a:r>
              <a:rPr lang="en-US" dirty="0" smtClean="0"/>
              <a:t>Clinic</a:t>
            </a:r>
          </a:p>
          <a:p>
            <a:pPr lvl="1"/>
            <a:r>
              <a:rPr lang="en-US" dirty="0" smtClean="0"/>
              <a:t>Which of 10 clinics the person attended to have their surgery.</a:t>
            </a:r>
          </a:p>
          <a:p>
            <a:r>
              <a:rPr lang="en-US" dirty="0" smtClean="0"/>
              <a:t>Age</a:t>
            </a:r>
          </a:p>
          <a:p>
            <a:pPr lvl="1"/>
            <a:r>
              <a:rPr lang="en-US" dirty="0" smtClean="0"/>
              <a:t>The person’s age in years.</a:t>
            </a:r>
          </a:p>
          <a:p>
            <a:r>
              <a:rPr lang="en-US" dirty="0" smtClean="0"/>
              <a:t>BDI</a:t>
            </a:r>
          </a:p>
          <a:p>
            <a:pPr lvl="1"/>
            <a:r>
              <a:rPr lang="en-US" dirty="0" smtClean="0"/>
              <a:t>Natural levels of depression measured using the Beck Depression Inventory (BDI). </a:t>
            </a:r>
          </a:p>
          <a:p>
            <a:r>
              <a:rPr lang="en-US" dirty="0" smtClean="0"/>
              <a:t>Reason</a:t>
            </a:r>
          </a:p>
          <a:p>
            <a:pPr lvl="1"/>
            <a:r>
              <a:rPr lang="en-US" dirty="0" smtClean="0"/>
              <a:t>This dummy variable specifies whether the person had/is waiting to have surgery purely to change their appearance (0), or because of a physical reason (1).</a:t>
            </a:r>
          </a:p>
          <a:p>
            <a:r>
              <a:rPr lang="en-US" dirty="0" smtClean="0"/>
              <a:t>Gender</a:t>
            </a:r>
          </a:p>
          <a:p>
            <a:pPr lvl="1"/>
            <a:r>
              <a:rPr lang="en-US" dirty="0" smtClean="0"/>
              <a:t>Whether the person was a man (1) or a woman (0).</a:t>
            </a:r>
          </a:p>
          <a:p>
            <a:endParaRPr lang="en-GB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structure of cosmetic surgery data set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276" y="2082776"/>
            <a:ext cx="7890891" cy="391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43108"/>
      </p:ext>
    </p:extLst>
  </p:cSld>
  <p:clrMapOvr>
    <a:masterClrMapping/>
  </p:clrMapOvr>
</p:sld>
</file>

<file path=ppt/theme/theme1.xml><?xml version="1.0" encoding="utf-8"?>
<a:theme xmlns:a="http://schemas.openxmlformats.org/drawingml/2006/main" name="DiscStat Lectur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pecial Anim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DiscStat Lecture.potx</Template>
  <TotalTime>3632</TotalTime>
  <Words>1030</Words>
  <Application>Microsoft Macintosh PowerPoint</Application>
  <PresentationFormat>On-screen Show (4:3)</PresentationFormat>
  <Paragraphs>168</Paragraphs>
  <Slides>46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DiscStat Lecture</vt:lpstr>
      <vt:lpstr>Multilevel Linear Models</vt:lpstr>
      <vt:lpstr>Aims</vt:lpstr>
      <vt:lpstr>Hierarchical Data</vt:lpstr>
      <vt:lpstr>A Two-Level Hierarchy</vt:lpstr>
      <vt:lpstr>A Three-Level Hierarchy</vt:lpstr>
      <vt:lpstr>Intraclass Correlation (ICC)</vt:lpstr>
      <vt:lpstr>Benefits of Multilevel Models</vt:lpstr>
      <vt:lpstr>An Example: Cosmetic Surgery</vt:lpstr>
      <vt:lpstr>Hierarchical structure of cosmetic surgery data set</vt:lpstr>
      <vt:lpstr>Fixed vs. Random Coefficients</vt:lpstr>
      <vt:lpstr>Random Intercept, Fixed Slope</vt:lpstr>
      <vt:lpstr>Fixed Intercept, Random Slope</vt:lpstr>
      <vt:lpstr>Random Intercept, Random Slope</vt:lpstr>
      <vt:lpstr>How to Represent These Models</vt:lpstr>
      <vt:lpstr>Adding another predictor</vt:lpstr>
      <vt:lpstr>Assessing the fit and comparing Models</vt:lpstr>
      <vt:lpstr>Covariance Structures</vt:lpstr>
      <vt:lpstr>Centring</vt:lpstr>
      <vt:lpstr>Multilevel Models on SPSS</vt:lpstr>
      <vt:lpstr>Multilevel Models: Defining Variables</vt:lpstr>
      <vt:lpstr>Specifying Fixed Effects</vt:lpstr>
      <vt:lpstr>Specifying Random Intercepts</vt:lpstr>
      <vt:lpstr>Output: Random Intercepts </vt:lpstr>
      <vt:lpstr>Output: Random Intercepts II</vt:lpstr>
      <vt:lpstr>Specifying Random Intercepts and Slopes</vt:lpstr>
      <vt:lpstr>Output: Random Slopes and Intercepts</vt:lpstr>
      <vt:lpstr>Estimating Covariance between Intercepts and Slopes</vt:lpstr>
      <vt:lpstr>Random Slopes and Intercepts that Covary</vt:lpstr>
      <vt:lpstr>The Model</vt:lpstr>
      <vt:lpstr>Adding an Interaction</vt:lpstr>
      <vt:lpstr>Specifying The Interaction</vt:lpstr>
      <vt:lpstr>Output</vt:lpstr>
      <vt:lpstr>Follow Up Analysis</vt:lpstr>
      <vt:lpstr>Growth Models</vt:lpstr>
      <vt:lpstr>Types of Growth Curve</vt:lpstr>
      <vt:lpstr>An Example: The `Honeymoon Period’</vt:lpstr>
      <vt:lpstr>The Data</vt:lpstr>
      <vt:lpstr>Restructuring Data</vt:lpstr>
      <vt:lpstr>Data Entry for a Repeated Measures Multilevel Model</vt:lpstr>
      <vt:lpstr>Growth Models in SPSS</vt:lpstr>
      <vt:lpstr>Setting up the linear Polynomial</vt:lpstr>
      <vt:lpstr>Specifying Linear (Time) and Quadratic (Time*Time) Trends</vt:lpstr>
      <vt:lpstr> Specifying Linear (Time), Quadratic (Time*Time) and Cubic (Time*Time) Trends</vt:lpstr>
      <vt:lpstr>Specifying Random Effects</vt:lpstr>
      <vt:lpstr>Output from a Growth Model</vt:lpstr>
      <vt:lpstr>To Sum Up …</vt:lpstr>
    </vt:vector>
  </TitlesOfParts>
  <Company>University of Sussex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Dr. Andy Field</dc:creator>
  <cp:lastModifiedBy>Zoe Field</cp:lastModifiedBy>
  <cp:revision>123</cp:revision>
  <dcterms:created xsi:type="dcterms:W3CDTF">2010-10-05T07:56:41Z</dcterms:created>
  <dcterms:modified xsi:type="dcterms:W3CDTF">2013-04-05T12:57:33Z</dcterms:modified>
</cp:coreProperties>
</file>